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1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42" autoAdjust="0"/>
  </p:normalViewPr>
  <p:slideViewPr>
    <p:cSldViewPr>
      <p:cViewPr>
        <p:scale>
          <a:sx n="66" d="100"/>
          <a:sy n="66" d="100"/>
        </p:scale>
        <p:origin x="-128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8B71D-5139-40F4-A4F1-6BF2EB8C76EA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3F120-B668-4921-83FB-264A355B5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3F120-B668-4921-83FB-264A355B50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3F120-B668-4921-83FB-264A355B50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D1DD7-A8DA-4F0E-9540-1BF0E966C391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D420-0C46-4683-A752-EBEFB425E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hresearchsociety.org/index.htm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rs-igf2012.org/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gls.com/" TargetMode="External"/><Relationship Id="rId13" Type="http://schemas.openxmlformats.org/officeDocument/2006/relationships/image" Target="../media/image7.gif"/><Relationship Id="rId18" Type="http://schemas.openxmlformats.org/officeDocument/2006/relationships/hyperlink" Target="http://www.serono.com/" TargetMode="External"/><Relationship Id="rId3" Type="http://schemas.openxmlformats.org/officeDocument/2006/relationships/hyperlink" Target="http://www.ghresearchsociety.org/index.htm" TargetMode="External"/><Relationship Id="rId21" Type="http://schemas.openxmlformats.org/officeDocument/2006/relationships/image" Target="../media/image10.gif"/><Relationship Id="rId7" Type="http://schemas.openxmlformats.org/officeDocument/2006/relationships/image" Target="../media/image4.jpeg"/><Relationship Id="rId12" Type="http://schemas.openxmlformats.org/officeDocument/2006/relationships/hyperlink" Target="http://www.novomedlink.com/growth-hormone/" TargetMode="External"/><Relationship Id="rId17" Type="http://schemas.openxmlformats.org/officeDocument/2006/relationships/hyperlink" Target="http://www.pnas.org/cgi/doi/10.1073/pnas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sciencetranslationalmedicine.org/" TargetMode="External"/><Relationship Id="rId20" Type="http://schemas.openxmlformats.org/officeDocument/2006/relationships/hyperlink" Target="http://www.ipsen.com/en/endocrinology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lilly.com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2.gif"/><Relationship Id="rId15" Type="http://schemas.openxmlformats.org/officeDocument/2006/relationships/image" Target="../media/image8.gif"/><Relationship Id="rId10" Type="http://schemas.openxmlformats.org/officeDocument/2006/relationships/hyperlink" Target="http://www.novartis.com/" TargetMode="External"/><Relationship Id="rId19" Type="http://schemas.openxmlformats.org/officeDocument/2006/relationships/image" Target="../media/image9.jpeg"/><Relationship Id="rId4" Type="http://schemas.openxmlformats.org/officeDocument/2006/relationships/image" Target="../media/image1.jpeg"/><Relationship Id="rId9" Type="http://schemas.openxmlformats.org/officeDocument/2006/relationships/image" Target="../media/image5.jpeg"/><Relationship Id="rId14" Type="http://schemas.openxmlformats.org/officeDocument/2006/relationships/hyperlink" Target="http://www.pfiz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rgbClr val="002060"/>
                </a:solidFill>
                <a:latin typeface="Comic Sans MS" pitchFamily="66" charset="0"/>
              </a:rPr>
              <a:t>What’s Happening at GRS</a:t>
            </a:r>
            <a:br>
              <a:rPr lang="en-US" sz="31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900" b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en-US" sz="9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1300" b="1" dirty="0" smtClean="0">
                <a:latin typeface="Comic Sans MS" pitchFamily="66" charset="0"/>
              </a:rPr>
              <a:t>News letter #1; March 1</a:t>
            </a:r>
            <a:r>
              <a:rPr lang="en-US" sz="1300" b="1" baseline="30000" dirty="0" smtClean="0">
                <a:latin typeface="Comic Sans MS" pitchFamily="66" charset="0"/>
              </a:rPr>
              <a:t>st</a:t>
            </a:r>
            <a:r>
              <a:rPr lang="en-US" sz="1300" b="1" dirty="0" smtClean="0">
                <a:latin typeface="Comic Sans MS" pitchFamily="66" charset="0"/>
              </a:rPr>
              <a:t>, 2011</a:t>
            </a:r>
            <a:br>
              <a:rPr lang="en-US" sz="1300" b="1" dirty="0" smtClean="0">
                <a:latin typeface="Comic Sans MS" pitchFamily="66" charset="0"/>
              </a:rPr>
            </a:br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Visit: http://www.ghresearchsociety.org</a:t>
            </a:r>
            <a:endParaRPr lang="en-US" sz="1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386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Comic Sans MS" pitchFamily="66" charset="0"/>
              </a:rPr>
              <a:t>           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GRS-IGF 2010 Meeting in NYC</a:t>
            </a:r>
          </a:p>
          <a:p>
            <a:pPr>
              <a:buNone/>
            </a:pPr>
            <a:endParaRPr lang="en-US" sz="1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lvl="1"/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Oct. 3-7, 2010</a:t>
            </a:r>
          </a:p>
          <a:p>
            <a:pPr lvl="1"/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351 Attendees</a:t>
            </a:r>
          </a:p>
          <a:p>
            <a:pPr lvl="1"/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Student travel awards; 79 travel grants totaling $82,500  WOW!!</a:t>
            </a:r>
          </a:p>
          <a:p>
            <a:pPr lvl="1"/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Thanks to Derek </a:t>
            </a:r>
            <a:r>
              <a:rPr lang="en-US" sz="1600" b="1" dirty="0" err="1" smtClean="0">
                <a:solidFill>
                  <a:srgbClr val="002060"/>
                </a:solidFill>
                <a:latin typeface="Comic Sans MS" pitchFamily="66" charset="0"/>
              </a:rPr>
              <a:t>LeRoith</a:t>
            </a:r>
            <a:r>
              <a:rPr lang="en-US" sz="1600" b="1" dirty="0" smtClean="0">
                <a:solidFill>
                  <a:srgbClr val="002060"/>
                </a:solidFill>
                <a:latin typeface="Comic Sans MS" pitchFamily="66" charset="0"/>
              </a:rPr>
              <a:t> and the LOC and POC for putting together a great meeting!</a:t>
            </a:r>
          </a:p>
          <a:p>
            <a:pPr lvl="1">
              <a:buNone/>
            </a:pPr>
            <a:r>
              <a:rPr lang="en-US" sz="1400" dirty="0" smtClean="0">
                <a:latin typeface="Comic Sans MS" pitchFamily="66" charset="0"/>
              </a:rPr>
              <a:t>                </a:t>
            </a:r>
          </a:p>
          <a:p>
            <a:pPr lvl="1"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		     </a:t>
            </a:r>
          </a:p>
          <a:p>
            <a:pPr lvl="1">
              <a:buNone/>
            </a:pPr>
            <a:endParaRPr lang="en-US" sz="1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lvl="1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Comic Sans MS" pitchFamily="66" charset="0"/>
              </a:rPr>
              <a:t>    </a:t>
            </a:r>
            <a:r>
              <a:rPr lang="en-US" sz="1900" b="1" dirty="0" smtClean="0">
                <a:solidFill>
                  <a:srgbClr val="002060"/>
                </a:solidFill>
                <a:latin typeface="Comic Sans MS" pitchFamily="66" charset="0"/>
              </a:rPr>
              <a:t>Selected Plenary Talks at the Meeting</a:t>
            </a:r>
          </a:p>
          <a:p>
            <a:pPr lvl="1">
              <a:buNone/>
            </a:pPr>
            <a:endParaRPr lang="en-US" sz="1300" b="1" dirty="0" smtClean="0">
              <a:latin typeface="Comic Sans MS" pitchFamily="66" charset="0"/>
            </a:endParaRP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D. Sinclair: Longevity genes, parlor trick or path to drugs that revolutionize medicine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D. Berryman: GH and fat distribution: To be and where to be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M.  </a:t>
            </a:r>
            <a:r>
              <a:rPr lang="en-US" sz="1600" dirty="0" err="1" smtClean="0">
                <a:latin typeface="Comic Sans MS" pitchFamily="66" charset="0"/>
              </a:rPr>
              <a:t>Korbonitis</a:t>
            </a:r>
            <a:r>
              <a:rPr lang="en-US" sz="1600" dirty="0" smtClean="0">
                <a:latin typeface="Comic Sans MS" pitchFamily="66" charset="0"/>
              </a:rPr>
              <a:t>: The curious case of </a:t>
            </a:r>
            <a:r>
              <a:rPr lang="en-US" sz="1600" dirty="0" err="1" smtClean="0">
                <a:latin typeface="Comic Sans MS" pitchFamily="66" charset="0"/>
              </a:rPr>
              <a:t>Ghrelin</a:t>
            </a:r>
            <a:endParaRPr lang="en-US" sz="1600" dirty="0" smtClean="0">
              <a:latin typeface="Comic Sans MS" pitchFamily="66" charset="0"/>
            </a:endParaRP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R. Baxter:  Who needs IGFs?  IGFBP3 activates 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	growth –stimulatory pathways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B. Forbes; Molecular mechanisms underlying IGF action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A. Lee: Targeting the IGF pathways in breast cancer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M. </a:t>
            </a:r>
            <a:r>
              <a:rPr lang="en-US" sz="1600" dirty="0" err="1" smtClean="0">
                <a:latin typeface="Comic Sans MS" pitchFamily="66" charset="0"/>
              </a:rPr>
              <a:t>Kjaer</a:t>
            </a:r>
            <a:r>
              <a:rPr lang="en-US" sz="1600" dirty="0" smtClean="0">
                <a:latin typeface="Comic Sans MS" pitchFamily="66" charset="0"/>
              </a:rPr>
              <a:t>: Role of GH/IGF-1 in adaptation of matrix in skeletal muscle and tendon to exercise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V. Longo: Conserved IGF-1 regulated genes and the prevention and treatment of age-related diseases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D. Waxman: Genomic approaches to unraveling the complexity of GH-regulated liver sex differences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M. Bidlingmaier: Diagnostic guidelines and GH assay variability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M. </a:t>
            </a:r>
            <a:r>
              <a:rPr lang="en-US" sz="1600" dirty="0" err="1" smtClean="0">
                <a:latin typeface="Comic Sans MS" pitchFamily="66" charset="0"/>
              </a:rPr>
              <a:t>Holzenberger</a:t>
            </a:r>
            <a:r>
              <a:rPr lang="en-US" sz="1600" dirty="0" smtClean="0">
                <a:latin typeface="Comic Sans MS" pitchFamily="66" charset="0"/>
              </a:rPr>
              <a:t>: IGF-1 receptor  in adults: What the cell-specific knockouts tell us</a:t>
            </a:r>
          </a:p>
          <a:p>
            <a:pPr lvl="1">
              <a:buNone/>
            </a:pPr>
            <a:r>
              <a:rPr lang="en-US" sz="1600" dirty="0" smtClean="0">
                <a:latin typeface="Comic Sans MS" pitchFamily="66" charset="0"/>
              </a:rPr>
              <a:t>S. Camper: Strategies for identifying genes involved in cell lineage specification and expansion: from stem cell to hormone producing cells.</a:t>
            </a:r>
          </a:p>
          <a:p>
            <a:pPr lvl="1">
              <a:buNone/>
            </a:pPr>
            <a:endParaRPr lang="en-US" sz="1600" dirty="0">
              <a:latin typeface="Comic Sans MS" pitchFamily="66" charset="0"/>
            </a:endParaRPr>
          </a:p>
          <a:p>
            <a:endParaRPr lang="en-US" sz="1800" b="1" dirty="0" smtClean="0"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800" b="1" dirty="0" smtClean="0">
              <a:latin typeface="Comic Sans MS" pitchFamily="66" charset="0"/>
            </a:endParaRPr>
          </a:p>
          <a:p>
            <a:endParaRPr lang="en-US" sz="1800" b="1" dirty="0">
              <a:latin typeface="Comic Sans MS" pitchFamily="66" charset="0"/>
            </a:endParaRPr>
          </a:p>
          <a:p>
            <a:endParaRPr lang="en-US" sz="1600" b="1" dirty="0" smtClean="0">
              <a:latin typeface="Comic Sans MS" pitchFamily="66" charset="0"/>
            </a:endParaRP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                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Upcoming Events</a:t>
            </a:r>
          </a:p>
          <a:p>
            <a:pPr>
              <a:buNone/>
            </a:pPr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lvl="1"/>
            <a:r>
              <a:rPr lang="en-US" sz="1300" b="1" dirty="0" err="1" smtClean="0">
                <a:latin typeface="Comic Sans MS" pitchFamily="66" charset="0"/>
              </a:rPr>
              <a:t>Prader-Willi</a:t>
            </a:r>
            <a:r>
              <a:rPr lang="en-US" sz="1300" b="1" dirty="0" smtClean="0">
                <a:latin typeface="Comic Sans MS" pitchFamily="66" charset="0"/>
              </a:rPr>
              <a:t> Workshop</a:t>
            </a:r>
          </a:p>
          <a:p>
            <a:pPr lvl="2"/>
            <a:r>
              <a:rPr lang="en-US" sz="1300" dirty="0" smtClean="0">
                <a:latin typeface="Comic Sans MS" pitchFamily="66" charset="0"/>
              </a:rPr>
              <a:t>Montreal, (</a:t>
            </a:r>
            <a:r>
              <a:rPr lang="en-US" sz="1300" b="1" dirty="0" smtClean="0">
                <a:latin typeface="Comic Sans MS" pitchFamily="66" charset="0"/>
              </a:rPr>
              <a:t>Oct 3-6, 2011) </a:t>
            </a:r>
          </a:p>
          <a:p>
            <a:pPr lvl="1"/>
            <a:r>
              <a:rPr lang="en-US" sz="1300" b="1" dirty="0" smtClean="0">
                <a:latin typeface="Comic Sans MS" pitchFamily="66" charset="0"/>
              </a:rPr>
              <a:t>GRS-IGF Meeting</a:t>
            </a:r>
          </a:p>
          <a:p>
            <a:pPr lvl="2"/>
            <a:r>
              <a:rPr lang="en-US" sz="1300" b="1" dirty="0" smtClean="0">
                <a:latin typeface="Comic Sans MS" pitchFamily="66" charset="0"/>
              </a:rPr>
              <a:t>Munich  (Oct 16-20, 2012)</a:t>
            </a:r>
          </a:p>
          <a:p>
            <a:pPr lvl="2"/>
            <a:r>
              <a:rPr lang="en-US" sz="1300" b="1" dirty="0" smtClean="0">
                <a:solidFill>
                  <a:srgbClr val="FF0000"/>
                </a:solidFill>
                <a:latin typeface="Comic Sans MS" pitchFamily="66" charset="0"/>
              </a:rPr>
              <a:t>See advertisement below!!</a:t>
            </a:r>
          </a:p>
          <a:p>
            <a:pPr lvl="1"/>
            <a:r>
              <a:rPr lang="en-US" sz="1300" b="1" dirty="0" smtClean="0">
                <a:latin typeface="Comic Sans MS" pitchFamily="66" charset="0"/>
              </a:rPr>
              <a:t>GRS-IGF Meeting</a:t>
            </a:r>
          </a:p>
          <a:p>
            <a:pPr lvl="2"/>
            <a:r>
              <a:rPr lang="en-US" sz="1300" b="1" dirty="0" smtClean="0">
                <a:latin typeface="Comic Sans MS" pitchFamily="66" charset="0"/>
              </a:rPr>
              <a:t>Singapore (Oct 14-19, 2014) </a:t>
            </a:r>
          </a:p>
          <a:p>
            <a:pPr lvl="1"/>
            <a:r>
              <a:rPr lang="en-US" sz="1300" b="1" dirty="0" smtClean="0">
                <a:latin typeface="Comic Sans MS" pitchFamily="66" charset="0"/>
              </a:rPr>
              <a:t>GRS-IGF Meeting</a:t>
            </a:r>
          </a:p>
          <a:p>
            <a:pPr lvl="2"/>
            <a:r>
              <a:rPr lang="en-US" sz="1300" b="1" dirty="0" smtClean="0">
                <a:latin typeface="Comic Sans MS" pitchFamily="66" charset="0"/>
              </a:rPr>
              <a:t>(2016, TBD)</a:t>
            </a:r>
          </a:p>
          <a:p>
            <a:pPr lvl="1"/>
            <a:r>
              <a:rPr lang="en-US" sz="1300" b="1" dirty="0" smtClean="0">
                <a:latin typeface="Comic Sans MS" pitchFamily="66" charset="0"/>
              </a:rPr>
              <a:t>Other Upcoming Workshops </a:t>
            </a:r>
          </a:p>
          <a:p>
            <a:pPr lvl="2"/>
            <a:r>
              <a:rPr lang="en-US" sz="1300" b="1" dirty="0" smtClean="0">
                <a:latin typeface="Comic Sans MS" pitchFamily="66" charset="0"/>
              </a:rPr>
              <a:t>(dates TBD)</a:t>
            </a:r>
          </a:p>
          <a:p>
            <a:pPr lvl="2"/>
            <a:r>
              <a:rPr lang="en-US" sz="1300" dirty="0" smtClean="0">
                <a:latin typeface="Comic Sans MS" pitchFamily="66" charset="0"/>
              </a:rPr>
              <a:t>IGF1  deficiency</a:t>
            </a:r>
          </a:p>
          <a:p>
            <a:pPr lvl="2"/>
            <a:r>
              <a:rPr lang="en-US" sz="1300" dirty="0" smtClean="0">
                <a:latin typeface="Comic Sans MS" pitchFamily="66" charset="0"/>
              </a:rPr>
              <a:t>Safety of </a:t>
            </a:r>
            <a:r>
              <a:rPr lang="en-US" sz="1300" dirty="0" err="1" smtClean="0">
                <a:latin typeface="Comic Sans MS" pitchFamily="66" charset="0"/>
              </a:rPr>
              <a:t>rhGH</a:t>
            </a:r>
            <a:r>
              <a:rPr lang="en-US" sz="1300" dirty="0" smtClean="0">
                <a:latin typeface="Comic Sans MS" pitchFamily="66" charset="0"/>
              </a:rPr>
              <a:t> treatment</a:t>
            </a:r>
          </a:p>
          <a:p>
            <a:pPr lvl="2"/>
            <a:endParaRPr lang="en-US" sz="1000" dirty="0">
              <a:latin typeface="Comic Sans MS" pitchFamily="66" charset="0"/>
            </a:endParaRPr>
          </a:p>
          <a:p>
            <a:pPr lvl="1">
              <a:buNone/>
            </a:pPr>
            <a:r>
              <a:rPr lang="en-US" sz="1400" dirty="0">
                <a:latin typeface="Comic Sans MS" pitchFamily="66" charset="0"/>
              </a:rPr>
              <a:t>	</a:t>
            </a:r>
            <a:endParaRPr lang="en-US" sz="1400" dirty="0" smtClean="0">
              <a:latin typeface="Comic Sans MS" pitchFamily="66" charset="0"/>
            </a:endParaRPr>
          </a:p>
          <a:p>
            <a:pPr lvl="1">
              <a:buNone/>
            </a:pPr>
            <a:endParaRPr lang="en-US" sz="1400" dirty="0" smtClean="0">
              <a:latin typeface="Comic Sans MS" pitchFamily="66" charset="0"/>
            </a:endParaRPr>
          </a:p>
          <a:p>
            <a:pPr lvl="1"/>
            <a:endParaRPr lang="en-US" sz="1600" dirty="0">
              <a:latin typeface="Comic Sans MS" pitchFamily="66" charset="0"/>
            </a:endParaRPr>
          </a:p>
        </p:txBody>
      </p:sp>
      <p:pic>
        <p:nvPicPr>
          <p:cNvPr id="13314" name="Picture 2" descr="GRS Hom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152400"/>
            <a:ext cx="1143000" cy="857251"/>
          </a:xfrm>
          <a:prstGeom prst="rect">
            <a:avLst/>
          </a:prstGeom>
          <a:noFill/>
        </p:spPr>
      </p:pic>
      <p:pic>
        <p:nvPicPr>
          <p:cNvPr id="13316" name="Picture 4" descr="GH and GHR dim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0"/>
            <a:ext cx="1779372" cy="1371600"/>
          </a:xfrm>
          <a:prstGeom prst="rect">
            <a:avLst/>
          </a:prstGeom>
          <a:noFill/>
        </p:spPr>
      </p:pic>
      <p:pic>
        <p:nvPicPr>
          <p:cNvPr id="13318" name="Picture 6" descr="meeti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3581400"/>
            <a:ext cx="2819400" cy="2991314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96240" y="1295400"/>
            <a:ext cx="4023360" cy="533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648200" y="1295400"/>
            <a:ext cx="3810000" cy="533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Comic Sans MS" pitchFamily="66" charset="0"/>
              </a:rPr>
              <a:t>What’s Happening at GRS</a:t>
            </a:r>
            <a:r>
              <a:rPr lang="en-US" sz="1800" b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en-US" sz="1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1200" b="1" dirty="0" smtClean="0">
                <a:latin typeface="Comic Sans MS" pitchFamily="66" charset="0"/>
              </a:rPr>
              <a:t> </a:t>
            </a:r>
            <a:br>
              <a:rPr lang="en-US" sz="1200" b="1" dirty="0" smtClean="0">
                <a:latin typeface="Comic Sans MS" pitchFamily="66" charset="0"/>
              </a:rPr>
            </a:br>
            <a:r>
              <a:rPr lang="en-US" sz="1200" b="1" dirty="0" smtClean="0">
                <a:latin typeface="Comic Sans MS" pitchFamily="66" charset="0"/>
              </a:rPr>
              <a:t>Page 2</a:t>
            </a:r>
            <a:r>
              <a:rPr lang="en-US" sz="1600" b="1" dirty="0" smtClean="0">
                <a:latin typeface="Comic Sans MS" pitchFamily="66" charset="0"/>
              </a:rPr>
              <a:t/>
            </a:r>
            <a:br>
              <a:rPr lang="en-US" sz="1600" b="1" dirty="0" smtClean="0">
                <a:latin typeface="Comic Sans MS" pitchFamily="66" charset="0"/>
              </a:rPr>
            </a:b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Visit: http://www.ghresearchsociety.org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267200" cy="4678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               Supporting Member News</a:t>
            </a:r>
          </a:p>
          <a:p>
            <a:pPr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	           </a:t>
            </a:r>
          </a:p>
          <a:p>
            <a:pPr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	     </a:t>
            </a:r>
            <a:r>
              <a:rPr lang="en-US" sz="1100" b="1" dirty="0" smtClean="0">
                <a:solidFill>
                  <a:srgbClr val="002060"/>
                </a:solidFill>
                <a:latin typeface="Comic Sans MS" pitchFamily="66" charset="0"/>
              </a:rPr>
              <a:t>GRS Council Supporting Member  Meeting, NYC,  	Oct. 5, 2011</a:t>
            </a:r>
          </a:p>
          <a:p>
            <a:pPr lvl="1"/>
            <a:endParaRPr lang="en-US" sz="1000" b="1" dirty="0" smtClean="0">
              <a:latin typeface="Comic Sans MS" pitchFamily="66" charset="0"/>
            </a:endParaRPr>
          </a:p>
          <a:p>
            <a:pPr lvl="2"/>
            <a:r>
              <a:rPr lang="en-US" sz="1000" b="1" dirty="0" smtClean="0">
                <a:latin typeface="Comic Sans MS" pitchFamily="66" charset="0"/>
              </a:rPr>
              <a:t>A direct dialogue between GRS and Supporting Members was established during the recent NYC meeting which was quite valuable for its constructive input.</a:t>
            </a:r>
          </a:p>
          <a:p>
            <a:pPr lvl="2"/>
            <a:r>
              <a:rPr lang="en-US" sz="1000" b="1" dirty="0" smtClean="0">
                <a:latin typeface="Comic Sans MS" pitchFamily="66" charset="0"/>
              </a:rPr>
              <a:t>GRS intends to continue and institutionalize these types of meetings.</a:t>
            </a:r>
          </a:p>
          <a:p>
            <a:pPr lvl="1"/>
            <a:endParaRPr lang="en-US" sz="1000" b="1" dirty="0" smtClean="0">
              <a:latin typeface="Comic Sans MS" pitchFamily="66" charset="0"/>
            </a:endParaRPr>
          </a:p>
          <a:p>
            <a:pPr lvl="1">
              <a:buNone/>
            </a:pPr>
            <a:r>
              <a:rPr lang="en-US" sz="1200" b="1" dirty="0" smtClean="0">
                <a:solidFill>
                  <a:srgbClr val="002060"/>
                </a:solidFill>
                <a:latin typeface="Comic Sans MS" pitchFamily="66" charset="0"/>
              </a:rPr>
              <a:t>    </a:t>
            </a:r>
            <a:r>
              <a:rPr lang="en-US" sz="1100" b="1" dirty="0" smtClean="0">
                <a:solidFill>
                  <a:srgbClr val="002060"/>
                </a:solidFill>
                <a:latin typeface="Comic Sans MS" pitchFamily="66" charset="0"/>
              </a:rPr>
              <a:t>Supporting Member Sponsored Satellite Sessions 	at our Meetings Now Approved</a:t>
            </a:r>
          </a:p>
          <a:p>
            <a:pPr lvl="2"/>
            <a:r>
              <a:rPr lang="en-US" sz="1000" b="1" dirty="0" smtClean="0">
                <a:latin typeface="Comic Sans MS" pitchFamily="66" charset="0"/>
              </a:rPr>
              <a:t>The timing of satellite meetings must not conflict with GRS meeting times</a:t>
            </a:r>
          </a:p>
          <a:p>
            <a:pPr lvl="3"/>
            <a:r>
              <a:rPr lang="en-US" sz="1000" b="1" dirty="0" smtClean="0">
                <a:latin typeface="Comic Sans MS" pitchFamily="66" charset="0"/>
              </a:rPr>
              <a:t>They could occur before or after the GRS-IGF meeting or could be held as a breakfast meeting</a:t>
            </a:r>
          </a:p>
          <a:p>
            <a:pPr lvl="2"/>
            <a:r>
              <a:rPr lang="en-US" sz="1000" b="1" dirty="0" smtClean="0">
                <a:latin typeface="Comic Sans MS" pitchFamily="66" charset="0"/>
              </a:rPr>
              <a:t>Host of the Satellite meeting will organize and support the entire event</a:t>
            </a:r>
          </a:p>
          <a:p>
            <a:pPr lvl="2"/>
            <a:r>
              <a:rPr lang="en-US" sz="1000" b="1" dirty="0" smtClean="0">
                <a:latin typeface="Comic Sans MS" pitchFamily="66" charset="0"/>
              </a:rPr>
              <a:t>Speakers for the Satellite meeting must be  submitted to GRS-IGF Program Organizing Committee for approval (so as not to conflict with speakers in the GHR-IGF Meeting)</a:t>
            </a:r>
          </a:p>
          <a:p>
            <a:pPr lvl="2"/>
            <a:endParaRPr lang="en-US" sz="1000" dirty="0" smtClean="0">
              <a:latin typeface="Comic Sans MS" pitchFamily="66" charset="0"/>
            </a:endParaRPr>
          </a:p>
          <a:p>
            <a:pPr lvl="1"/>
            <a:r>
              <a:rPr lang="en-US" sz="1100" b="1" dirty="0" smtClean="0">
                <a:solidFill>
                  <a:srgbClr val="002060"/>
                </a:solidFill>
                <a:latin typeface="Comic Sans MS" pitchFamily="66" charset="0"/>
              </a:rPr>
              <a:t>GRS thanks Supporting Members for your 	continued and enthusiastic support!</a:t>
            </a:r>
          </a:p>
          <a:p>
            <a:pPr lvl="1"/>
            <a:endParaRPr lang="en-US" sz="1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5" name="Picture 2" descr="GRS Hom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152400"/>
            <a:ext cx="1143000" cy="857251"/>
          </a:xfrm>
          <a:prstGeom prst="rect">
            <a:avLst/>
          </a:prstGeom>
          <a:noFill/>
        </p:spPr>
      </p:pic>
      <p:pic>
        <p:nvPicPr>
          <p:cNvPr id="6" name="Picture 4" descr="GH and GHR dim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0"/>
            <a:ext cx="1779372" cy="1371600"/>
          </a:xfrm>
          <a:prstGeom prst="rect">
            <a:avLst/>
          </a:prstGeom>
          <a:noFill/>
        </p:spPr>
      </p:pic>
      <p:pic>
        <p:nvPicPr>
          <p:cNvPr id="7" name="Picture 8" descr="logo_eli_lill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3500" y="6395084"/>
            <a:ext cx="952500" cy="462916"/>
          </a:xfrm>
          <a:prstGeom prst="rect">
            <a:avLst/>
          </a:prstGeom>
          <a:noFill/>
        </p:spPr>
      </p:pic>
      <p:pic>
        <p:nvPicPr>
          <p:cNvPr id="9" name="Picture 12" descr="logo_LG_Lifescience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84120" y="6492240"/>
            <a:ext cx="1752600" cy="255427"/>
          </a:xfrm>
          <a:prstGeom prst="rect">
            <a:avLst/>
          </a:prstGeom>
          <a:noFill/>
        </p:spPr>
      </p:pic>
      <p:pic>
        <p:nvPicPr>
          <p:cNvPr id="11" name="Picture 16" descr="logo_novarti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43400" y="6400800"/>
            <a:ext cx="1428750" cy="342901"/>
          </a:xfrm>
          <a:prstGeom prst="rect">
            <a:avLst/>
          </a:prstGeom>
          <a:noFill/>
        </p:spPr>
      </p:pic>
      <p:pic>
        <p:nvPicPr>
          <p:cNvPr id="12" name="Picture 18" descr="logo_novo_nordisk.gif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7400" y="6210300"/>
            <a:ext cx="1028700" cy="647700"/>
          </a:xfrm>
          <a:prstGeom prst="rect">
            <a:avLst/>
          </a:prstGeom>
          <a:noFill/>
        </p:spPr>
      </p:pic>
      <p:pic>
        <p:nvPicPr>
          <p:cNvPr id="13" name="Picture 20" descr="logo_pfizer.gif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10400" y="6324600"/>
            <a:ext cx="952500" cy="4572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724400" y="1447800"/>
            <a:ext cx="441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 Check Out Our ‘Most Recent’ 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Consensus Statement!</a:t>
            </a:r>
          </a:p>
          <a:p>
            <a:pPr algn="ctr"/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1447800"/>
            <a:ext cx="4419600" cy="472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5875" y="1447800"/>
            <a:ext cx="3810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76825" y="3124200"/>
            <a:ext cx="3838575" cy="30189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rgbClr val="002060"/>
                </a:solidFill>
              </a:rPr>
              <a:t> </a:t>
            </a:r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3124200"/>
            <a:ext cx="380999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</a:t>
            </a:r>
            <a:r>
              <a:rPr lang="en-US" sz="1400" b="1" dirty="0" smtClean="0">
                <a:solidFill>
                  <a:srgbClr val="002060"/>
                </a:solidFill>
                <a:latin typeface="Comic Sans MS" pitchFamily="66" charset="0"/>
              </a:rPr>
              <a:t>Recent Publications</a:t>
            </a:r>
          </a:p>
          <a:p>
            <a:endParaRPr lang="en-US" sz="1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sz="1000" b="1" dirty="0" smtClean="0">
                <a:solidFill>
                  <a:srgbClr val="002060"/>
                </a:solidFill>
                <a:latin typeface="Comic Sans MS" pitchFamily="66" charset="0"/>
              </a:rPr>
              <a:t>Growth Hormone Receptor Deficiency Is Associated with a Major Reduction in Pro-Aging Signaling, Cancer, and Diabetes in Humans. </a:t>
            </a:r>
            <a:r>
              <a:rPr lang="es-ES" sz="800" i="1" dirty="0" smtClean="0">
                <a:solidFill>
                  <a:srgbClr val="002060"/>
                </a:solidFill>
                <a:latin typeface="Comic Sans MS" pitchFamily="66" charset="0"/>
              </a:rPr>
              <a:t>J Guevara-Aguirre, P </a:t>
            </a:r>
            <a:r>
              <a:rPr lang="es-ES" sz="800" i="1" dirty="0" err="1" smtClean="0">
                <a:solidFill>
                  <a:srgbClr val="002060"/>
                </a:solidFill>
                <a:latin typeface="Comic Sans MS" pitchFamily="66" charset="0"/>
              </a:rPr>
              <a:t>Balasubramanian</a:t>
            </a:r>
            <a:r>
              <a:rPr lang="es-ES" sz="800" i="1" dirty="0" smtClean="0">
                <a:solidFill>
                  <a:srgbClr val="002060"/>
                </a:solidFill>
                <a:latin typeface="Comic Sans MS" pitchFamily="66" charset="0"/>
              </a:rPr>
              <a:t>, M Guevara-Aguirre, M Wei, </a:t>
            </a:r>
            <a:r>
              <a:rPr lang="it-IT" sz="800" i="1" dirty="0" smtClean="0">
                <a:solidFill>
                  <a:srgbClr val="002060"/>
                </a:solidFill>
                <a:latin typeface="Comic Sans MS" pitchFamily="66" charset="0"/>
              </a:rPr>
              <a:t>F Madia, C Cheng,  D Hwang, A Martin-Montalvo, </a:t>
            </a:r>
            <a:r>
              <a:rPr lang="pt-BR" sz="800" i="1" dirty="0" smtClean="0">
                <a:solidFill>
                  <a:srgbClr val="002060"/>
                </a:solidFill>
                <a:latin typeface="Comic Sans MS" pitchFamily="66" charset="0"/>
              </a:rPr>
              <a:t>J Saavedra, S Ingles,  R de Cabo,  P Cohen, V Longo</a:t>
            </a:r>
            <a:r>
              <a:rPr lang="pt-BR" sz="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800" dirty="0" smtClean="0">
                <a:solidFill>
                  <a:srgbClr val="002060"/>
                </a:solidFill>
                <a:latin typeface="Comic Sans MS" pitchFamily="66" charset="0"/>
              </a:rPr>
              <a:t>.  </a:t>
            </a:r>
          </a:p>
          <a:p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Science </a:t>
            </a:r>
            <a:r>
              <a:rPr lang="en-US" sz="800" b="1" dirty="0" err="1" smtClean="0">
                <a:solidFill>
                  <a:srgbClr val="002060"/>
                </a:solidFill>
                <a:latin typeface="Comic Sans MS" pitchFamily="66" charset="0"/>
              </a:rPr>
              <a:t>Tranlational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Medicine</a:t>
            </a:r>
            <a:r>
              <a:rPr lang="en-US" sz="800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n-US" sz="800" dirty="0" err="1" smtClean="0">
                <a:solidFill>
                  <a:srgbClr val="002060"/>
                </a:solidFill>
                <a:latin typeface="Comic Sans MS" pitchFamily="66" charset="0"/>
              </a:rPr>
              <a:t>Vol</a:t>
            </a:r>
            <a:r>
              <a:rPr lang="en-US" sz="800" dirty="0" smtClean="0">
                <a:solidFill>
                  <a:srgbClr val="002060"/>
                </a:solidFill>
                <a:latin typeface="Comic Sans MS" pitchFamily="66" charset="0"/>
              </a:rPr>
              <a:t> 3, Issue 70, p 1-9, 2011  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16"/>
              </a:rPr>
              <a:t>www.ScienceTranslationalMedicine.org</a:t>
            </a:r>
            <a:endParaRPr lang="en-US" sz="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sz="1000" b="1" dirty="0" smtClean="0">
                <a:solidFill>
                  <a:srgbClr val="002060"/>
                </a:solidFill>
                <a:latin typeface="Comic Sans MS" pitchFamily="66" charset="0"/>
              </a:rPr>
              <a:t>Antagonists of growth hormone-releasing hormone (GHRH) reduce prostate size in experimental benign prostatic hyperplasia. 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F 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Ricka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A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Schallya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N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Blocke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M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Nadjic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K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Szepeshazia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</a:t>
            </a:r>
          </a:p>
          <a:p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M 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Zarandia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,, I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Vidaurrea,b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R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Pereza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G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Halmosa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, and L </a:t>
            </a:r>
            <a:r>
              <a:rPr lang="en-US" sz="800" i="1" dirty="0" err="1" smtClean="0">
                <a:solidFill>
                  <a:srgbClr val="002060"/>
                </a:solidFill>
                <a:latin typeface="Comic Sans MS" pitchFamily="66" charset="0"/>
              </a:rPr>
              <a:t>Szalontaya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. </a:t>
            </a:r>
          </a:p>
          <a:p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Proc </a:t>
            </a:r>
            <a:r>
              <a:rPr lang="en-US" sz="800" b="1" dirty="0" err="1" smtClean="0">
                <a:solidFill>
                  <a:srgbClr val="002060"/>
                </a:solidFill>
                <a:latin typeface="Comic Sans MS" pitchFamily="66" charset="0"/>
              </a:rPr>
              <a:t>Natl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800" b="1" dirty="0" err="1" smtClean="0">
                <a:solidFill>
                  <a:srgbClr val="002060"/>
                </a:solidFill>
                <a:latin typeface="Comic Sans MS" pitchFamily="66" charset="0"/>
              </a:rPr>
              <a:t>Acad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800" b="1" dirty="0" err="1" smtClean="0">
                <a:solidFill>
                  <a:srgbClr val="002060"/>
                </a:solidFill>
                <a:latin typeface="Comic Sans MS" pitchFamily="66" charset="0"/>
              </a:rPr>
              <a:t>Sci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U S A. </a:t>
            </a:r>
            <a:r>
              <a:rPr lang="en-US" sz="800" b="1" dirty="0" smtClean="0">
                <a:solidFill>
                  <a:srgbClr val="002060"/>
                </a:solidFill>
              </a:rPr>
              <a:t>Feb 14.  2011 [</a:t>
            </a:r>
            <a:r>
              <a:rPr lang="en-US" sz="800" b="1" dirty="0" err="1" smtClean="0">
                <a:solidFill>
                  <a:srgbClr val="002060"/>
                </a:solidFill>
              </a:rPr>
              <a:t>Epub</a:t>
            </a:r>
            <a:r>
              <a:rPr lang="en-US" sz="800" b="1" dirty="0" smtClean="0">
                <a:solidFill>
                  <a:srgbClr val="002060"/>
                </a:solidFill>
              </a:rPr>
              <a:t> ahead of print]</a:t>
            </a:r>
          </a:p>
          <a:p>
            <a:r>
              <a:rPr lang="en-US" sz="800" b="1" dirty="0" smtClean="0">
                <a:solidFill>
                  <a:srgbClr val="0541E9"/>
                </a:solidFill>
                <a:latin typeface="Comic Sans MS" pitchFamily="66" charset="0"/>
                <a:hlinkClick r:id="rId17"/>
              </a:rPr>
              <a:t>www.pnas.org/cgi/doi/10.1073/pnas</a:t>
            </a:r>
            <a:endParaRPr lang="en-US" sz="800" b="1" dirty="0" smtClean="0">
              <a:solidFill>
                <a:srgbClr val="0541E9"/>
              </a:solidFill>
              <a:latin typeface="Comic Sans MS" pitchFamily="66" charset="0"/>
            </a:endParaRPr>
          </a:p>
          <a:p>
            <a:endParaRPr lang="en-US" sz="800" b="1" dirty="0" smtClean="0">
              <a:solidFill>
                <a:srgbClr val="0541E9"/>
              </a:solidFill>
              <a:latin typeface="Comic Sans MS" pitchFamily="66" charset="0"/>
            </a:endParaRPr>
          </a:p>
          <a:p>
            <a:r>
              <a:rPr lang="en-US" sz="1000" b="1" dirty="0" smtClean="0">
                <a:solidFill>
                  <a:srgbClr val="002060"/>
                </a:solidFill>
                <a:latin typeface="Comic Sans MS" pitchFamily="66" charset="0"/>
              </a:rPr>
              <a:t>The growth hormone receptor: mechanism of activation and clinical implications. </a:t>
            </a:r>
            <a:r>
              <a:rPr lang="en-US" sz="800" i="1" dirty="0" smtClean="0">
                <a:solidFill>
                  <a:srgbClr val="002060"/>
                </a:solidFill>
                <a:latin typeface="Comic Sans MS" pitchFamily="66" charset="0"/>
              </a:rPr>
              <a:t>A Brooks &amp; M Waters.  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Nature Reviews Endocrinology, </a:t>
            </a:r>
            <a:r>
              <a:rPr lang="en-US" sz="800" dirty="0" smtClean="0">
                <a:solidFill>
                  <a:srgbClr val="002060"/>
                </a:solidFill>
                <a:latin typeface="Comic Sans MS" pitchFamily="66" charset="0"/>
              </a:rPr>
              <a:t>6,  p.515-525), 2010</a:t>
            </a:r>
          </a:p>
          <a:p>
            <a:endParaRPr lang="en-US" sz="800" b="1" dirty="0" smtClean="0">
              <a:solidFill>
                <a:srgbClr val="0541E9"/>
              </a:solidFill>
              <a:latin typeface="Comic Sans MS" pitchFamily="66" charset="0"/>
            </a:endParaRPr>
          </a:p>
          <a:p>
            <a:endParaRPr lang="en-US" sz="1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21" name="Picture 14" descr="logo_serono.jp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77200" y="6324600"/>
            <a:ext cx="1013460" cy="475278"/>
          </a:xfrm>
          <a:prstGeom prst="rect">
            <a:avLst/>
          </a:prstGeom>
          <a:noFill/>
        </p:spPr>
      </p:pic>
      <p:pic>
        <p:nvPicPr>
          <p:cNvPr id="22" name="Picture 10" descr="logo_ipsen.gif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28600" y="6476999"/>
            <a:ext cx="952500" cy="30480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5105400" y="1981200"/>
            <a:ext cx="3810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2060"/>
                </a:solidFill>
                <a:latin typeface="Comic Sans MS" pitchFamily="66" charset="0"/>
              </a:rPr>
              <a:t>Consensus Statement on the Standardization and Evaluation of Growth Hormone and Insulin like Growth Factor Assays.</a:t>
            </a:r>
          </a:p>
          <a:p>
            <a:pPr algn="ctr"/>
            <a:r>
              <a:rPr lang="en-US" sz="800" b="1" i="1" dirty="0" smtClean="0">
                <a:solidFill>
                  <a:srgbClr val="002060"/>
                </a:solidFill>
                <a:latin typeface="Comic Sans MS" pitchFamily="66" charset="0"/>
              </a:rPr>
              <a:t>D Clemmons. </a:t>
            </a:r>
          </a:p>
          <a:p>
            <a:pPr algn="ctr"/>
            <a:r>
              <a:rPr lang="en-US" sz="800" b="1" dirty="0" err="1" smtClean="0">
                <a:solidFill>
                  <a:srgbClr val="002060"/>
                </a:solidFill>
                <a:latin typeface="Comic Sans MS" pitchFamily="66" charset="0"/>
              </a:rPr>
              <a:t>Clin</a:t>
            </a:r>
            <a:r>
              <a:rPr lang="en-US" sz="800" b="1" dirty="0" smtClean="0">
                <a:solidFill>
                  <a:srgbClr val="002060"/>
                </a:solidFill>
                <a:latin typeface="Comic Sans MS" pitchFamily="66" charset="0"/>
              </a:rPr>
              <a:t> Chem. Feb 2. 2011 [E pub ahead of print]</a:t>
            </a:r>
            <a:endParaRPr lang="en-US" sz="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330</Words>
  <Application>Microsoft Office PowerPoint</Application>
  <PresentationFormat>On-screen Show (4:3)</PresentationFormat>
  <Paragraphs>87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What’s Happening at GRS  News letter #1; March 1st, 2011 Visit: http://www.ghresearchsociety.org</vt:lpstr>
      <vt:lpstr>What’s Happening at GRS   Page 2 Visit: http://www.ghresearchsociety.org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Happening at GRS</dc:title>
  <dc:creator>John kopchick</dc:creator>
  <cp:lastModifiedBy>nick okada</cp:lastModifiedBy>
  <cp:revision>152</cp:revision>
  <dcterms:created xsi:type="dcterms:W3CDTF">2011-02-14T19:38:46Z</dcterms:created>
  <dcterms:modified xsi:type="dcterms:W3CDTF">2011-06-01T13:46:07Z</dcterms:modified>
</cp:coreProperties>
</file>